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7" r:id="rId2"/>
    <p:sldId id="340" r:id="rId3"/>
    <p:sldId id="341" r:id="rId4"/>
    <p:sldId id="269" r:id="rId5"/>
    <p:sldId id="342" r:id="rId6"/>
    <p:sldId id="343" r:id="rId7"/>
    <p:sldId id="344" r:id="rId8"/>
    <p:sldId id="272" r:id="rId9"/>
    <p:sldId id="274" r:id="rId10"/>
    <p:sldId id="261" r:id="rId11"/>
    <p:sldId id="277" r:id="rId12"/>
    <p:sldId id="280" r:id="rId13"/>
    <p:sldId id="262" r:id="rId14"/>
    <p:sldId id="281" r:id="rId15"/>
    <p:sldId id="286" r:id="rId16"/>
    <p:sldId id="332" r:id="rId17"/>
    <p:sldId id="302" r:id="rId18"/>
    <p:sldId id="291" r:id="rId19"/>
    <p:sldId id="345" r:id="rId20"/>
    <p:sldId id="294" r:id="rId21"/>
    <p:sldId id="301" r:id="rId22"/>
    <p:sldId id="295" r:id="rId23"/>
    <p:sldId id="296" r:id="rId24"/>
    <p:sldId id="297" r:id="rId25"/>
    <p:sldId id="300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6"/>
  </p:normalViewPr>
  <p:slideViewPr>
    <p:cSldViewPr>
      <p:cViewPr>
        <p:scale>
          <a:sx n="90" d="100"/>
          <a:sy n="90" d="100"/>
        </p:scale>
        <p:origin x="1616" y="8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48D1025-8923-B663-5785-425427E3FC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ECB480-61FB-28B6-003D-EA93563F106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C465C63-4F30-7441-B262-19D223EB4ECC}" type="datetimeFigureOut">
              <a:rPr lang="en-US"/>
              <a:pPr>
                <a:defRPr/>
              </a:pPr>
              <a:t>11/21/22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B870C8-7DB0-DFE6-4DD8-E2FEACE6F3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2C91FB-305C-8490-B47A-C71C6B433E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B0E73F55-D664-F346-8F97-2502482E800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80036BF0-1220-9C48-D4CA-360DF96B88C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F29C1AAB-4DDC-0339-1739-84E92060BB7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77B3D8A0-5BAE-81E5-DC1C-6E1873709AE9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AD62DF58-FFAF-1414-73B9-417DE4F325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D1AFE2A6-6D84-C074-A984-93D0302CC93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765CBFA5-2A68-5999-E4F6-B01BCA5B32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pPr>
              <a:defRPr/>
            </a:pPr>
            <a:fld id="{32ACC2D1-A760-5F40-A4ED-BE8A1C0BFD8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7">
            <a:extLst>
              <a:ext uri="{FF2B5EF4-FFF2-40B4-BE49-F238E27FC236}">
                <a16:creationId xmlns:a16="http://schemas.microsoft.com/office/drawing/2014/main" id="{6B5D8476-E390-2815-A0E7-FD901C1B5F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E005715-11C6-6844-8D88-EB239B1C008B}" type="slidenum">
              <a:rPr lang="en-US" altLang="en-US" sz="1200" smtClean="0">
                <a:latin typeface="Times" charset="0"/>
              </a:rPr>
              <a:pPr/>
              <a:t>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9458" name="Rectangle 2">
            <a:extLst>
              <a:ext uri="{FF2B5EF4-FFF2-40B4-BE49-F238E27FC236}">
                <a16:creationId xmlns:a16="http://schemas.microsoft.com/office/drawing/2014/main" id="{539D092B-9411-B36C-7332-212C7F91E9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D420D315-1ED6-A45F-AC6C-3D78D04FDC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>
            <a:extLst>
              <a:ext uri="{FF2B5EF4-FFF2-40B4-BE49-F238E27FC236}">
                <a16:creationId xmlns:a16="http://schemas.microsoft.com/office/drawing/2014/main" id="{296C284C-1780-2DDB-A166-5C05AC836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2" name="Notes Placeholder 2">
            <a:extLst>
              <a:ext uri="{FF2B5EF4-FFF2-40B4-BE49-F238E27FC236}">
                <a16:creationId xmlns:a16="http://schemas.microsoft.com/office/drawing/2014/main" id="{B8A55416-908A-A3F7-28A0-3B981B7D9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0963" name="Slide Number Placeholder 3">
            <a:extLst>
              <a:ext uri="{FF2B5EF4-FFF2-40B4-BE49-F238E27FC236}">
                <a16:creationId xmlns:a16="http://schemas.microsoft.com/office/drawing/2014/main" id="{C91920AC-58DD-FB2C-79AE-77B38CDB56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fld id="{81A4F56E-2B3C-C94A-A5BE-382E6C3882E7}" type="slidenum">
              <a:rPr lang="en-US" altLang="en-US" smtClean="0">
                <a:latin typeface="Calibri" panose="020F0502020204030204" pitchFamily="34" charset="0"/>
                <a:cs typeface="Arial" panose="020B0604020202020204" pitchFamily="34" charset="0"/>
              </a:rPr>
              <a:pPr eaLnBrk="1" hangingPunct="1">
                <a:spcBef>
                  <a:spcPct val="0"/>
                </a:spcBef>
              </a:pPr>
              <a:t>16</a:t>
            </a:fld>
            <a:endParaRPr lang="en-US" altLang="en-US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>
            <a:extLst>
              <a:ext uri="{FF2B5EF4-FFF2-40B4-BE49-F238E27FC236}">
                <a16:creationId xmlns:a16="http://schemas.microsoft.com/office/drawing/2014/main" id="{B08A0EF1-777B-C13B-CE3D-6760EBE401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2E321EE-7FD3-9D43-9B5A-4823D2ABEA24}" type="slidenum">
              <a:rPr lang="en-US" altLang="en-US" sz="1200" smtClean="0">
                <a:latin typeface="Times" charset="0"/>
              </a:rPr>
              <a:pPr/>
              <a:t>17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E6BB11E9-464A-7E87-FF5E-FC79D353A3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8716635B-316B-574E-9F7A-F11467DBAD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>
            <a:extLst>
              <a:ext uri="{FF2B5EF4-FFF2-40B4-BE49-F238E27FC236}">
                <a16:creationId xmlns:a16="http://schemas.microsoft.com/office/drawing/2014/main" id="{2DA3E712-048B-FAA7-B122-62E9124293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22AB2CB-594E-134E-A7B2-68AB9CAD9A1E}" type="slidenum">
              <a:rPr lang="en-US" altLang="en-US" sz="1200" smtClean="0">
                <a:latin typeface="Times" charset="0"/>
              </a:rPr>
              <a:pPr/>
              <a:t>18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1358C86C-681D-5A50-E24F-002568B80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B7F7D277-1801-0ED3-EAB2-831F1D7112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BBEA2B09-E96B-8A46-A15A-A895FB5580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3D50BE9-7B99-0948-A2F8-31A5422DFF2F}" type="slidenum">
              <a:rPr lang="en-US" altLang="en-US" sz="1200" smtClean="0">
                <a:latin typeface="Times" charset="0"/>
              </a:rPr>
              <a:pPr/>
              <a:t>19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0F846450-7403-D93F-20B8-013AE0422C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EDDCAEBC-CB0D-54AF-C0A8-FFD10F72F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7">
            <a:extLst>
              <a:ext uri="{FF2B5EF4-FFF2-40B4-BE49-F238E27FC236}">
                <a16:creationId xmlns:a16="http://schemas.microsoft.com/office/drawing/2014/main" id="{5B3EFE8C-2F56-5350-865C-E5B1A5BF9E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761264-1B70-6A47-B0A0-B287019E9F28}" type="slidenum">
              <a:rPr lang="en-US" altLang="en-US" sz="1200" smtClean="0">
                <a:latin typeface="Times" charset="0"/>
              </a:rPr>
              <a:pPr/>
              <a:t>20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9154" name="Rectangle 2">
            <a:extLst>
              <a:ext uri="{FF2B5EF4-FFF2-40B4-BE49-F238E27FC236}">
                <a16:creationId xmlns:a16="http://schemas.microsoft.com/office/drawing/2014/main" id="{69243AF7-32EF-04D4-B549-E661F6341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61A3CFE0-76FD-9E8A-B858-5533E9FBAB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>
            <a:extLst>
              <a:ext uri="{FF2B5EF4-FFF2-40B4-BE49-F238E27FC236}">
                <a16:creationId xmlns:a16="http://schemas.microsoft.com/office/drawing/2014/main" id="{874F400B-E7E1-3852-EDE9-6DB7073C3D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DD033F-2EC1-0742-A41D-2F443593991C}" type="slidenum">
              <a:rPr lang="en-US" altLang="en-US" sz="1200" smtClean="0">
                <a:latin typeface="Times" charset="0"/>
              </a:rPr>
              <a:pPr/>
              <a:t>21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1202" name="Rectangle 2">
            <a:extLst>
              <a:ext uri="{FF2B5EF4-FFF2-40B4-BE49-F238E27FC236}">
                <a16:creationId xmlns:a16="http://schemas.microsoft.com/office/drawing/2014/main" id="{55390077-BF33-72DC-6B15-FEF26E8934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A67A429C-83DF-61CD-B9AE-816D4BEB8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7">
            <a:extLst>
              <a:ext uri="{FF2B5EF4-FFF2-40B4-BE49-F238E27FC236}">
                <a16:creationId xmlns:a16="http://schemas.microsoft.com/office/drawing/2014/main" id="{6740435A-F664-966A-BE1E-DB71AE9D87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F85EF38-C47D-D247-B6F2-FEBB0BEBC7A4}" type="slidenum">
              <a:rPr lang="en-US" altLang="en-US" sz="1200" smtClean="0">
                <a:latin typeface="Times" charset="0"/>
              </a:rPr>
              <a:pPr/>
              <a:t>22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864C883D-CB98-D263-BB34-EAEC3360992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C3FA3579-12B2-4A66-5D12-B09A6AD647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>
            <a:extLst>
              <a:ext uri="{FF2B5EF4-FFF2-40B4-BE49-F238E27FC236}">
                <a16:creationId xmlns:a16="http://schemas.microsoft.com/office/drawing/2014/main" id="{A521DA23-7673-DDCE-4C4B-5BE58BE057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B1D0C622-B2F8-D442-8E11-ECED1534A5E3}" type="slidenum">
              <a:rPr lang="en-US" altLang="en-US" sz="1200" smtClean="0">
                <a:latin typeface="Times" charset="0"/>
              </a:rPr>
              <a:pPr/>
              <a:t>23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8E02408C-F62E-0754-643A-6E7496A23F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237692E7-7AB9-4871-73C4-EA701B904F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518347D2-630B-1F78-3809-A3D4FAC6A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BC423D5-473A-F642-A9F5-B5AE617ADDB1}" type="slidenum">
              <a:rPr lang="en-US" altLang="en-US" sz="1200" smtClean="0">
                <a:latin typeface="Times" charset="0"/>
              </a:rPr>
              <a:pPr/>
              <a:t>24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9CCF011-C91C-08F2-7AA3-1E65FC53C0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18A5522D-287D-FA8C-ECD5-F3E0CCE555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>
            <a:extLst>
              <a:ext uri="{FF2B5EF4-FFF2-40B4-BE49-F238E27FC236}">
                <a16:creationId xmlns:a16="http://schemas.microsoft.com/office/drawing/2014/main" id="{D96B7237-BF7E-7F80-01B2-6195AB9B18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8E21317-A493-2F4D-95B1-938A696100C0}" type="slidenum">
              <a:rPr lang="en-US" altLang="en-US" sz="1200" smtClean="0">
                <a:latin typeface="Times" charset="0"/>
              </a:rPr>
              <a:pPr/>
              <a:t>25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59394" name="Rectangle 2">
            <a:extLst>
              <a:ext uri="{FF2B5EF4-FFF2-40B4-BE49-F238E27FC236}">
                <a16:creationId xmlns:a16="http://schemas.microsoft.com/office/drawing/2014/main" id="{93473EAE-2786-5C3A-530E-2E849F544C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09A08088-CEB9-7227-BB0D-7E312163BD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>
            <a:extLst>
              <a:ext uri="{FF2B5EF4-FFF2-40B4-BE49-F238E27FC236}">
                <a16:creationId xmlns:a16="http://schemas.microsoft.com/office/drawing/2014/main" id="{774C51E7-62F3-C883-ECE3-422AEAFE95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7E79B2C-5250-E043-8F1A-DDA5265040ED}" type="slidenum">
              <a:rPr lang="en-US" altLang="en-US" sz="1200" smtClean="0">
                <a:latin typeface="Times" charset="0"/>
              </a:rPr>
              <a:pPr/>
              <a:t>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B8449908-1679-B71D-86EC-B3562E4491F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7C6D7313-670E-EDDC-E4B5-C2CD0D4C50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3E925CC5-ABCD-4B26-29A3-9DDCC87013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AF4714A-408C-5A48-BBCC-CE97F7A83A3B}" type="slidenum">
              <a:rPr lang="en-US" altLang="en-US" sz="1200" smtClean="0">
                <a:latin typeface="Times" charset="0"/>
              </a:rPr>
              <a:pPr/>
              <a:t>9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DAB2D1D5-5C06-E3FC-4E1C-DB6DD43BF9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FD5F0233-E5CA-53CA-0621-E3A460E356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>
            <a:extLst>
              <a:ext uri="{FF2B5EF4-FFF2-40B4-BE49-F238E27FC236}">
                <a16:creationId xmlns:a16="http://schemas.microsoft.com/office/drawing/2014/main" id="{8F7CDAD5-FBDA-CB3C-1FD9-08B6AF0116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5F8A1E2-2EB8-1D46-804F-8F1F7853CFB7}" type="slidenum">
              <a:rPr lang="en-US" altLang="en-US" sz="1200" smtClean="0">
                <a:latin typeface="Times" charset="0"/>
              </a:rPr>
              <a:pPr/>
              <a:t>10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88FC9FE-A560-0798-6ECA-8F2A5993524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AD6A2F5F-22B4-1459-A1FA-8A9685EBD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A2DFEE65-4121-13B3-9685-8A5CBA9D0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BC0E00-1933-A74E-AB4E-536961AF199A}" type="slidenum">
              <a:rPr lang="en-US" altLang="en-US" sz="1200" smtClean="0">
                <a:latin typeface="Times" charset="0"/>
              </a:rPr>
              <a:pPr/>
              <a:t>11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703F9B1B-D915-203A-2EC0-A3C186F956C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156AAEB-354A-FB89-E534-B65DC5BB8D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05C00B3F-0B92-E825-D84D-DC0DE5D2357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9E95E56-BDC4-FF41-A2AE-24B070055791}" type="slidenum">
              <a:rPr lang="en-US" altLang="en-US" sz="1200" smtClean="0">
                <a:latin typeface="Times" charset="0"/>
              </a:rPr>
              <a:pPr/>
              <a:t>12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6DDCD184-BABA-E537-6206-1F71C702AA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B93D3139-331B-0B8C-A026-FE81F7CDA5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712562C3-C21E-53FB-7FED-232AA62847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0F80350-D9F5-6949-AD03-925BC5D55AC9}" type="slidenum">
              <a:rPr lang="en-US" altLang="en-US" sz="1200" smtClean="0">
                <a:latin typeface="Times" charset="0"/>
              </a:rPr>
              <a:pPr/>
              <a:t>13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9A42FAED-B4BE-714F-4B05-8707A7D551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55D0945A-A80A-1A32-FA36-2199C531B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>
            <a:extLst>
              <a:ext uri="{FF2B5EF4-FFF2-40B4-BE49-F238E27FC236}">
                <a16:creationId xmlns:a16="http://schemas.microsoft.com/office/drawing/2014/main" id="{B49CB35F-3E53-8190-CBBD-79D832E537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8624074-B0BE-B94E-9E57-82DB5D77334F}" type="slidenum">
              <a:rPr lang="en-US" altLang="en-US" sz="1200" smtClean="0">
                <a:latin typeface="Times" charset="0"/>
              </a:rPr>
              <a:pPr/>
              <a:t>14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6866" name="Rectangle 2">
            <a:extLst>
              <a:ext uri="{FF2B5EF4-FFF2-40B4-BE49-F238E27FC236}">
                <a16:creationId xmlns:a16="http://schemas.microsoft.com/office/drawing/2014/main" id="{525FE3E9-BEAF-A85A-DB69-A03980A4B8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B154C23-CE96-8714-E28A-A2E5239B4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>
            <a:extLst>
              <a:ext uri="{FF2B5EF4-FFF2-40B4-BE49-F238E27FC236}">
                <a16:creationId xmlns:a16="http://schemas.microsoft.com/office/drawing/2014/main" id="{7C539761-8CB9-1310-1064-65D663DFF8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D5BA80-F676-A74A-AC1C-6715BA5F2632}" type="slidenum">
              <a:rPr lang="en-US" altLang="en-US" sz="1200" smtClean="0">
                <a:latin typeface="Times" charset="0"/>
              </a:rPr>
              <a:pPr/>
              <a:t>15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8914" name="Rectangle 2">
            <a:extLst>
              <a:ext uri="{FF2B5EF4-FFF2-40B4-BE49-F238E27FC236}">
                <a16:creationId xmlns:a16="http://schemas.microsoft.com/office/drawing/2014/main" id="{CFB092F6-958E-F6CB-C5A3-5F9551F42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6A8CDD0E-7BAB-A408-2440-4F7FEA2AD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414650-AA0A-36D8-5821-5B18BC3C03B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69AEE7-C940-893C-343F-1B6FD906BE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D956E5-DD5D-1A1F-8B6F-D39130CBD9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B2664-DEB3-6640-8825-28D8F0C9E9C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5337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044DD37-42B7-B0F0-A36C-A9048B9AF3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ADFA01-1AD5-DD61-5D2A-76D985FD1EF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232570-9E92-8647-366D-6B70341D432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8B170-3D98-6440-A6DE-1BACB723B2B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0254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736EA0-C38B-0531-8FBE-3103788F7DC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B1C8D0F-C881-3ACD-6B1A-3152E6B756F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EB092B7-EBF8-E2DA-54D3-9B317F7DD9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1B9540-45DE-1342-B3F2-6C6752C94B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3684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24D47FF-60C7-0D3C-6EDF-CD54A632201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34DCBDD-5A76-BDDD-ECCB-7119563A98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10E3907-A51F-F2D1-286B-FCFC46A5D30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CB61A-9E75-E940-B217-0898E79EE0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15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E8A75-8D65-3E7C-A0C9-AEBF37994D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C4F890-644F-2C13-8ECD-F83A5B47ED4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4B2BED1-61B4-E460-885E-62A258A78E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16FDEA-6757-3544-BFFC-70B263E856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6336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8F7976-CFF3-371C-8961-02BDBB111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CF792-F428-52DC-024E-0AE0D6966B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94FEF-30AB-62FA-7723-2D35E22866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80E7B-6908-0C43-94E4-666406C684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7230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02B1EF6-C431-DCDC-B08A-7C5360B33A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0A2F939-F5BF-B975-9C25-41E8167173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DBCF39B-2A29-B782-37E3-18D1B704765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63F232-AEDA-9F4C-B1CD-1F46B12D773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14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EEDA72B0-A5F6-7D7E-BA39-2E148FF515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8B270A4-B5F9-B98E-5F1E-852340F8A10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2844AB-0B24-493A-C079-77350A01E4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F2E1FA-C16F-0340-B727-B1770F23DA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203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290DD9-4FCF-F3C4-3CF1-BFCF5841E64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3347666-F281-193D-B64C-B52FB8109A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EC74D6D-7890-9B16-9EAF-11F39495474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684D1-AE25-0947-8804-1165DD3C32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8624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F8B9D2-FF5E-3E01-2DEA-5D477886C76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B9EF8A-7AED-6CCD-CEDE-EACE4F28FBC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0DF889-F919-8D1A-91B1-1E26DA52DF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07A13-F44A-9943-9868-1E285B1289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88236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DD5337-A618-0EF0-5D79-6B5BE4BA8F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A9481-5BB0-AE5E-2FAB-F6858243F65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A835B4-7146-70AC-D6C4-94A02565B0A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794CA-D3FA-F341-9266-69B3F539F3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159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D86619DF-D4E6-BB99-AF94-E39C50958D7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A589BB18-93B1-F39A-6456-C27A957B888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C8280B1-2F1E-3085-3B0E-E9B1DDAC5BC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2" charset="0"/>
              </a:defRPr>
            </a:lvl1pPr>
          </a:lstStyle>
          <a:p>
            <a:pPr>
              <a:defRPr/>
            </a:pPr>
            <a:fld id="{CBD8BCA1-4FA3-4F43-8059-46E55DC425C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225DC2B-600C-40FF-3381-70B7DFCD6C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3671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Content Placeholder 2">
            <a:extLst>
              <a:ext uri="{FF2B5EF4-FFF2-40B4-BE49-F238E27FC236}">
                <a16:creationId xmlns:a16="http://schemas.microsoft.com/office/drawing/2014/main" id="{B6F46644-92D3-8761-D224-74B52B3A3B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8650" y="3352800"/>
            <a:ext cx="7886700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/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 algn="ctr"/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Upper Motor System</a:t>
            </a:r>
          </a:p>
          <a:p>
            <a:pPr marL="0" indent="0" algn="ctr"/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2022_v2</a:t>
            </a:r>
          </a:p>
          <a:p>
            <a:pPr marL="0" indent="0" algn="ctr"/>
            <a:endParaRPr lang="en-US" altLang="en-US" dirty="0"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0" indent="0" algn="ctr"/>
            <a:r>
              <a:rPr lang="en-US" altLang="en-US" dirty="0">
                <a:ea typeface="ＭＳ Ｐゴシック" panose="020B0600070205080204" pitchFamily="34" charset="-128"/>
                <a:cs typeface="Arial" panose="020B0604020202020204" pitchFamily="34" charset="0"/>
              </a:rPr>
              <a:t>Professor Malcolm MacIver</a:t>
            </a:r>
          </a:p>
        </p:txBody>
      </p:sp>
      <p:sp>
        <p:nvSpPr>
          <p:cNvPr id="15362" name="TextBox 1">
            <a:extLst>
              <a:ext uri="{FF2B5EF4-FFF2-40B4-BE49-F238E27FC236}">
                <a16:creationId xmlns:a16="http://schemas.microsoft.com/office/drawing/2014/main" id="{C2BB0CBD-D8DE-E322-A6D8-18FF4133E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680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cs typeface="Arial" panose="020B0604020202020204" pitchFamily="34" charset="0"/>
              </a:rPr>
              <a:t>BMD ENG 301 Quantitative Systems Physiology</a:t>
            </a:r>
            <a:br>
              <a:rPr lang="en-US" altLang="en-US" sz="3200">
                <a:cs typeface="Arial" panose="020B0604020202020204" pitchFamily="34" charset="0"/>
              </a:rPr>
            </a:br>
            <a:r>
              <a:rPr lang="en-US" altLang="en-US" sz="3200">
                <a:cs typeface="Arial" panose="020B0604020202020204" pitchFamily="34" charset="0"/>
              </a:rPr>
              <a:t>(Nervous System)</a:t>
            </a:r>
            <a:endParaRPr lang="en-US" altLang="en-US" sz="3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9472305C-B82E-C2A8-E96C-EBF0AE2BE1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Patterns of facial weakness and their importance for localizing neurological injury</a:t>
            </a:r>
          </a:p>
        </p:txBody>
      </p:sp>
      <p:pic>
        <p:nvPicPr>
          <p:cNvPr id="27650" name="Picture 2" descr="Diagram&#10;&#10;Description automatically generated">
            <a:extLst>
              <a:ext uri="{FF2B5EF4-FFF2-40B4-BE49-F238E27FC236}">
                <a16:creationId xmlns:a16="http://schemas.microsoft.com/office/drawing/2014/main" id="{47EB2E9C-6D13-4EA5-646C-2C84F882E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533400"/>
            <a:ext cx="5054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4EE97F56-9B38-01A7-285E-73308F295A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The influence of single cortical upper motor neurons on muscle activity</a:t>
            </a:r>
          </a:p>
        </p:txBody>
      </p:sp>
      <p:pic>
        <p:nvPicPr>
          <p:cNvPr id="29698" name="Picture 2" descr="Diagram&#10;&#10;Description automatically generated">
            <a:extLst>
              <a:ext uri="{FF2B5EF4-FFF2-40B4-BE49-F238E27FC236}">
                <a16:creationId xmlns:a16="http://schemas.microsoft.com/office/drawing/2014/main" id="{AB8CFE05-A7E0-CB66-0C4F-1F3786785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381000"/>
            <a:ext cx="7708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961BD8F2-0994-2A9E-8AF2-A9E090AED9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Purposeful movements of the contralateral arm and hand in a macaque monkey</a:t>
            </a:r>
          </a:p>
        </p:txBody>
      </p:sp>
      <p:pic>
        <p:nvPicPr>
          <p:cNvPr id="31746" name="Picture 2" descr="A picture containing indoor, table, sitting, person&#10;&#10;Description automatically generated">
            <a:extLst>
              <a:ext uri="{FF2B5EF4-FFF2-40B4-BE49-F238E27FC236}">
                <a16:creationId xmlns:a16="http://schemas.microsoft.com/office/drawing/2014/main" id="{66A61A23-6510-A00C-5C18-694E8717D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85344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33CA07EB-1198-FE56-2B26-FE22390D62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What do motor maps represent?</a:t>
            </a:r>
          </a:p>
        </p:txBody>
      </p:sp>
      <p:pic>
        <p:nvPicPr>
          <p:cNvPr id="33794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42D471-5833-847C-23CA-65320F9F3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22350"/>
            <a:ext cx="8534400" cy="481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3">
            <a:extLst>
              <a:ext uri="{FF2B5EF4-FFF2-40B4-BE49-F238E27FC236}">
                <a16:creationId xmlns:a16="http://schemas.microsoft.com/office/drawing/2014/main" id="{95B95A2C-F1AA-F44B-47E1-4E6FC392C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Directional tuning of an upper motor neuron in the primary motor cortex</a:t>
            </a:r>
          </a:p>
        </p:txBody>
      </p:sp>
      <p:pic>
        <p:nvPicPr>
          <p:cNvPr id="35842" name="Picture 2" descr="Diagram&#10;&#10;Description automatically generated">
            <a:extLst>
              <a:ext uri="{FF2B5EF4-FFF2-40B4-BE49-F238E27FC236}">
                <a16:creationId xmlns:a16="http://schemas.microsoft.com/office/drawing/2014/main" id="{7B7BCEAB-3A08-E8B5-F0C1-CCD88B86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533400"/>
            <a:ext cx="6311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>
            <a:extLst>
              <a:ext uri="{FF2B5EF4-FFF2-40B4-BE49-F238E27FC236}">
                <a16:creationId xmlns:a16="http://schemas.microsoft.com/office/drawing/2014/main" id="{9E847783-DEED-963F-AD95-D8AF980D09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Divisions of the motor cortex in the macaque monkey brain</a:t>
            </a:r>
          </a:p>
        </p:txBody>
      </p:sp>
      <p:pic>
        <p:nvPicPr>
          <p:cNvPr id="37890" name="Picture 2" descr="Diagram&#10;&#10;Description automatically generated">
            <a:extLst>
              <a:ext uri="{FF2B5EF4-FFF2-40B4-BE49-F238E27FC236}">
                <a16:creationId xmlns:a16="http://schemas.microsoft.com/office/drawing/2014/main" id="{8B80D39F-A1E2-F1BB-2658-869C6DEA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522288"/>
            <a:ext cx="58293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>
            <a:extLst>
              <a:ext uri="{FF2B5EF4-FFF2-40B4-BE49-F238E27FC236}">
                <a16:creationId xmlns:a16="http://schemas.microsoft.com/office/drawing/2014/main" id="{6193CFCE-7F37-5DD4-77D7-C55471E37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8229600" cy="304800"/>
          </a:xfrm>
        </p:spPr>
        <p:txBody>
          <a:bodyPr/>
          <a:lstStyle/>
          <a:p>
            <a:pPr algn="ctr" eaLnBrk="1" hangingPunct="1"/>
            <a:r>
              <a:rPr lang="en-US" altLang="en-US" sz="2000">
                <a:solidFill>
                  <a:schemeClr val="bg1"/>
                </a:solidFill>
                <a:ea typeface="ＭＳ Ｐゴシック" panose="020B0600070205080204" pitchFamily="34" charset="-128"/>
              </a:rPr>
              <a:t>Inputs to the premotor cortex</a:t>
            </a:r>
          </a:p>
        </p:txBody>
      </p:sp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5B5D0E66-DEC6-9EE7-7083-63EB80A9728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33400" y="762000"/>
            <a:ext cx="8229600" cy="4324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Multisensory information from the inferior and superior parietal lobules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Motivation and intention information from the rostral divisions of the frontal lobe</a:t>
            </a:r>
          </a:p>
        </p:txBody>
      </p:sp>
      <p:pic>
        <p:nvPicPr>
          <p:cNvPr id="39939" name="Picture 2" descr="http://www.thebrainlabs.com/Images/primary_motor_cortex.gif">
            <a:extLst>
              <a:ext uri="{FF2B5EF4-FFF2-40B4-BE49-F238E27FC236}">
                <a16:creationId xmlns:a16="http://schemas.microsoft.com/office/drawing/2014/main" id="{5A28DFCE-E402-3250-28E3-7C037FA7B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54"/>
          <a:stretch>
            <a:fillRect/>
          </a:stretch>
        </p:blipFill>
        <p:spPr bwMode="auto">
          <a:xfrm>
            <a:off x="1600200" y="2514600"/>
            <a:ext cx="55626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3">
            <a:extLst>
              <a:ext uri="{FF2B5EF4-FFF2-40B4-BE49-F238E27FC236}">
                <a16:creationId xmlns:a16="http://schemas.microsoft.com/office/drawing/2014/main" id="{413CE47E-CFCC-712A-2A45-3610303597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Mirror motor neuron activity in a ventral-anterior sector of the lateral premotor cortex</a:t>
            </a:r>
          </a:p>
        </p:txBody>
      </p:sp>
      <p:pic>
        <p:nvPicPr>
          <p:cNvPr id="41986" name="Picture 2" descr="A picture containing graphical user interface, diagram&#10;&#10;Description automatically generated">
            <a:extLst>
              <a:ext uri="{FF2B5EF4-FFF2-40B4-BE49-F238E27FC236}">
                <a16:creationId xmlns:a16="http://schemas.microsoft.com/office/drawing/2014/main" id="{28BE861B-41C2-88BB-9A34-DCB37C6C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514350"/>
            <a:ext cx="31496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299568D8-49A3-EACF-24C6-9B668233DF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Descending projections from the brainstem to the spinal cord</a:t>
            </a:r>
          </a:p>
        </p:txBody>
      </p:sp>
      <p:pic>
        <p:nvPicPr>
          <p:cNvPr id="44034" name="Picture 2" descr="Diagram&#10;&#10;Description automatically generated">
            <a:extLst>
              <a:ext uri="{FF2B5EF4-FFF2-40B4-BE49-F238E27FC236}">
                <a16:creationId xmlns:a16="http://schemas.microsoft.com/office/drawing/2014/main" id="{53099E41-4297-59BB-3484-26405E5C6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533400"/>
            <a:ext cx="4445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>
            <a:extLst>
              <a:ext uri="{FF2B5EF4-FFF2-40B4-BE49-F238E27FC236}">
                <a16:creationId xmlns:a16="http://schemas.microsoft.com/office/drawing/2014/main" id="{E64D1696-77CB-0969-F74C-BF4937405A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Descending projections from the brainstem to the spinal cord</a:t>
            </a:r>
          </a:p>
        </p:txBody>
      </p:sp>
      <p:pic>
        <p:nvPicPr>
          <p:cNvPr id="46082" name="Picture 3" descr="Diagram&#10;&#10;Description automatically generated">
            <a:extLst>
              <a:ext uri="{FF2B5EF4-FFF2-40B4-BE49-F238E27FC236}">
                <a16:creationId xmlns:a16="http://schemas.microsoft.com/office/drawing/2014/main" id="{3F3F5C85-9450-5AE7-9164-A22E570FE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950" y="392113"/>
            <a:ext cx="63881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3">
            <a:extLst>
              <a:ext uri="{FF2B5EF4-FFF2-40B4-BE49-F238E27FC236}">
                <a16:creationId xmlns:a16="http://schemas.microsoft.com/office/drawing/2014/main" id="{F053AD23-D2A9-FD78-8DAE-B0EF0F54D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150"/>
            <a:ext cx="3813175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4">
            <a:extLst>
              <a:ext uri="{FF2B5EF4-FFF2-40B4-BE49-F238E27FC236}">
                <a16:creationId xmlns:a16="http://schemas.microsoft.com/office/drawing/2014/main" id="{98D0D60A-AA5C-CC8E-FB4B-2652979CC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1530" y="276225"/>
            <a:ext cx="419893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 err="1"/>
              <a:t>dPM</a:t>
            </a:r>
            <a:r>
              <a:rPr lang="en-US" altLang="en-US" sz="1800" dirty="0"/>
              <a:t>:	dorsal pre-motor cortex</a:t>
            </a:r>
          </a:p>
          <a:p>
            <a:r>
              <a:rPr lang="en-US" altLang="en-US" sz="1800" dirty="0"/>
              <a:t>M1:	primary motor cortex</a:t>
            </a:r>
          </a:p>
          <a:p>
            <a:r>
              <a:rPr lang="en-US" altLang="en-US" sz="1800" dirty="0"/>
              <a:t>PF:	prefrontal cortex</a:t>
            </a:r>
          </a:p>
          <a:p>
            <a:r>
              <a:rPr lang="en-US" altLang="en-US" sz="1800" dirty="0"/>
              <a:t>SMA:	supplementary motor area</a:t>
            </a:r>
          </a:p>
          <a:p>
            <a:r>
              <a:rPr lang="en-US" altLang="en-US" sz="1800" dirty="0"/>
              <a:t>S1:	primary somatosensory cortex</a:t>
            </a:r>
          </a:p>
          <a:p>
            <a:r>
              <a:rPr lang="en-US" altLang="en-US" sz="1800" dirty="0"/>
              <a:t>V1:	primary visual cortex</a:t>
            </a:r>
          </a:p>
          <a:p>
            <a:endParaRPr lang="en-US" altLang="en-US" sz="1800" dirty="0"/>
          </a:p>
          <a:p>
            <a:r>
              <a:rPr lang="en-US" altLang="en-US" sz="1800" dirty="0"/>
              <a:t>BG:	basal ganglia</a:t>
            </a:r>
          </a:p>
          <a:p>
            <a:r>
              <a:rPr lang="en-US" altLang="en-US" sz="1800" dirty="0"/>
              <a:t>C:	cerebellum</a:t>
            </a:r>
          </a:p>
          <a:p>
            <a:endParaRPr lang="en-US" altLang="en-US" sz="1800" dirty="0"/>
          </a:p>
          <a:p>
            <a:r>
              <a:rPr lang="en-US" altLang="en-US" sz="1800" dirty="0"/>
              <a:t>RF:	reticular formation</a:t>
            </a:r>
          </a:p>
          <a:p>
            <a:r>
              <a:rPr lang="en-US" altLang="en-US" sz="1800" dirty="0"/>
              <a:t>RN:	red nucleus</a:t>
            </a:r>
          </a:p>
          <a:p>
            <a:r>
              <a:rPr lang="en-US" altLang="en-US" sz="1800" dirty="0"/>
              <a:t>VN:	vestibular nucleus</a:t>
            </a:r>
          </a:p>
          <a:p>
            <a:endParaRPr lang="en-US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E9FA86-91FC-BD3C-DF72-01AC7C178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784" y="4465638"/>
            <a:ext cx="4985215" cy="2359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CC03BE-5CD5-8854-B34B-32ADE2EBEB03}"/>
              </a:ext>
            </a:extLst>
          </p:cNvPr>
          <p:cNvSpPr txBox="1"/>
          <p:nvPr/>
        </p:nvSpPr>
        <p:spPr>
          <a:xfrm>
            <a:off x="1828800" y="5702270"/>
            <a:ext cx="1924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on right: Haggard 200i, ‘Human </a:t>
            </a:r>
            <a:r>
              <a:rPr lang="en-US" sz="1000" dirty="0" err="1"/>
              <a:t>volistion</a:t>
            </a:r>
            <a:r>
              <a:rPr lang="en-US" sz="1000" dirty="0"/>
              <a:t>’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Rectangle 3">
            <a:extLst>
              <a:ext uri="{FF2B5EF4-FFF2-40B4-BE49-F238E27FC236}">
                <a16:creationId xmlns:a16="http://schemas.microsoft.com/office/drawing/2014/main" id="{0A0E5641-4922-9E15-3A6A-EB72DCD3EB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Location of the reticular formation</a:t>
            </a:r>
          </a:p>
        </p:txBody>
      </p:sp>
      <p:pic>
        <p:nvPicPr>
          <p:cNvPr id="48130" name="Picture 2" descr="Diagram&#10;&#10;Description automatically generated">
            <a:extLst>
              <a:ext uri="{FF2B5EF4-FFF2-40B4-BE49-F238E27FC236}">
                <a16:creationId xmlns:a16="http://schemas.microsoft.com/office/drawing/2014/main" id="{7B3F151C-814E-284A-8024-D493BB03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381000"/>
            <a:ext cx="8051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>
            <a:extLst>
              <a:ext uri="{FF2B5EF4-FFF2-40B4-BE49-F238E27FC236}">
                <a16:creationId xmlns:a16="http://schemas.microsoft.com/office/drawing/2014/main" id="{81E09C5D-8D1E-6F56-4D79-11ABE67D81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Anticipatory maintenance of body posture</a:t>
            </a:r>
          </a:p>
        </p:txBody>
      </p:sp>
      <p:pic>
        <p:nvPicPr>
          <p:cNvPr id="50178" name="Picture 2" descr="Diagram&#10;&#10;Description automatically generated">
            <a:extLst>
              <a:ext uri="{FF2B5EF4-FFF2-40B4-BE49-F238E27FC236}">
                <a16:creationId xmlns:a16="http://schemas.microsoft.com/office/drawing/2014/main" id="{00931696-CC4F-7D4E-01C7-399B2E6D6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0" y="381000"/>
            <a:ext cx="6223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3">
            <a:extLst>
              <a:ext uri="{FF2B5EF4-FFF2-40B4-BE49-F238E27FC236}">
                <a16:creationId xmlns:a16="http://schemas.microsoft.com/office/drawing/2014/main" id="{CC039E61-0EC4-3E92-650B-900F9287D6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Feedforward and feedback mechanisms of postural control</a:t>
            </a:r>
          </a:p>
        </p:txBody>
      </p:sp>
      <p:pic>
        <p:nvPicPr>
          <p:cNvPr id="52226" name="Picture 2" descr="Diagram&#10;&#10;Description automatically generated">
            <a:extLst>
              <a:ext uri="{FF2B5EF4-FFF2-40B4-BE49-F238E27FC236}">
                <a16:creationId xmlns:a16="http://schemas.microsoft.com/office/drawing/2014/main" id="{57E033C8-7376-4F87-46F4-626ADDEE2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22400"/>
            <a:ext cx="8534400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>
            <a:extLst>
              <a:ext uri="{FF2B5EF4-FFF2-40B4-BE49-F238E27FC236}">
                <a16:creationId xmlns:a16="http://schemas.microsoft.com/office/drawing/2014/main" id="{04226798-0D4B-0C6F-5DAA-9C9DC1C18A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Indirect pathways from the motor cortex to the spinal cord</a:t>
            </a:r>
          </a:p>
        </p:txBody>
      </p:sp>
      <p:pic>
        <p:nvPicPr>
          <p:cNvPr id="54274" name="Picture 2" descr="Diagram&#10;&#10;Description automatically generated">
            <a:extLst>
              <a:ext uri="{FF2B5EF4-FFF2-40B4-BE49-F238E27FC236}">
                <a16:creationId xmlns:a16="http://schemas.microsoft.com/office/drawing/2014/main" id="{BDFEC349-8BAE-AF08-5AFC-E997F33F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050" y="381000"/>
            <a:ext cx="2501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3">
            <a:extLst>
              <a:ext uri="{FF2B5EF4-FFF2-40B4-BE49-F238E27FC236}">
                <a16:creationId xmlns:a16="http://schemas.microsoft.com/office/drawing/2014/main" id="{EF052E54-DF5B-62B4-73FD-A76B9C70B7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The Babinski sign</a:t>
            </a:r>
          </a:p>
        </p:txBody>
      </p:sp>
      <p:pic>
        <p:nvPicPr>
          <p:cNvPr id="56322" name="Picture 2" descr="Diagram&#10;&#10;Description automatically generated">
            <a:extLst>
              <a:ext uri="{FF2B5EF4-FFF2-40B4-BE49-F238E27FC236}">
                <a16:creationId xmlns:a16="http://schemas.microsoft.com/office/drawing/2014/main" id="{67EAA845-BC8F-1B98-61B0-B027A4AA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69950"/>
            <a:ext cx="8534400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>
            <a:extLst>
              <a:ext uri="{FF2B5EF4-FFF2-40B4-BE49-F238E27FC236}">
                <a16:creationId xmlns:a16="http://schemas.microsoft.com/office/drawing/2014/main" id="{7270001D-3D3F-F384-6227-0725E461DB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>
              <a:cs typeface="+mj-cs"/>
            </a:endParaRPr>
          </a:p>
        </p:txBody>
      </p:sp>
      <p:pic>
        <p:nvPicPr>
          <p:cNvPr id="58370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B36EB053-F7BA-CFBD-A31B-8E5F9E7FF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90550"/>
            <a:ext cx="8534400" cy="567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3">
            <a:extLst>
              <a:ext uri="{FF2B5EF4-FFF2-40B4-BE49-F238E27FC236}">
                <a16:creationId xmlns:a16="http://schemas.microsoft.com/office/drawing/2014/main" id="{EED8ED06-633F-981B-40F7-7E49C558C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38" y="457200"/>
            <a:ext cx="3813175" cy="4922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TextBox 4">
            <a:extLst>
              <a:ext uri="{FF2B5EF4-FFF2-40B4-BE49-F238E27FC236}">
                <a16:creationId xmlns:a16="http://schemas.microsoft.com/office/drawing/2014/main" id="{86FB124D-0610-2C6E-733F-A5DFD4A50F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5337" y="457200"/>
            <a:ext cx="4198938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 err="1">
                <a:solidFill>
                  <a:srgbClr val="FF0000"/>
                </a:solidFill>
              </a:rPr>
              <a:t>dPM</a:t>
            </a:r>
            <a:r>
              <a:rPr lang="en-US" altLang="en-US" sz="1800" dirty="0">
                <a:solidFill>
                  <a:srgbClr val="FF0000"/>
                </a:solidFill>
              </a:rPr>
              <a:t>:	dorsal pre-motor cortex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M1:	primary motor cortex</a:t>
            </a:r>
          </a:p>
          <a:p>
            <a:r>
              <a:rPr lang="en-US" altLang="en-US" sz="1800" dirty="0"/>
              <a:t>PF:	prefrontal cortex</a:t>
            </a:r>
          </a:p>
          <a:p>
            <a:r>
              <a:rPr lang="en-US" altLang="en-US" sz="1800" dirty="0">
                <a:solidFill>
                  <a:srgbClr val="FF0000"/>
                </a:solidFill>
              </a:rPr>
              <a:t>SMA:	supplementary motor area</a:t>
            </a:r>
          </a:p>
          <a:p>
            <a:r>
              <a:rPr lang="en-US" altLang="en-US" sz="1800" dirty="0"/>
              <a:t>S1:	primary somatosensory cortex</a:t>
            </a:r>
          </a:p>
          <a:p>
            <a:r>
              <a:rPr lang="en-US" altLang="en-US" sz="1800" dirty="0"/>
              <a:t>V1:	primary visual cortex</a:t>
            </a:r>
          </a:p>
          <a:p>
            <a:endParaRPr lang="en-US" altLang="en-US" sz="1800" dirty="0"/>
          </a:p>
          <a:p>
            <a:r>
              <a:rPr lang="en-US" altLang="en-US" sz="1800" dirty="0"/>
              <a:t>BG:	basal ganglia</a:t>
            </a:r>
          </a:p>
          <a:p>
            <a:r>
              <a:rPr lang="en-US" altLang="en-US" sz="1800" dirty="0"/>
              <a:t>C:	cerebellum</a:t>
            </a:r>
          </a:p>
          <a:p>
            <a:endParaRPr lang="en-US" altLang="en-US" sz="1800" dirty="0"/>
          </a:p>
          <a:p>
            <a:r>
              <a:rPr lang="en-US" altLang="en-US" sz="1800" dirty="0"/>
              <a:t>RF:	reticular formation</a:t>
            </a:r>
          </a:p>
          <a:p>
            <a:r>
              <a:rPr lang="en-US" altLang="en-US" sz="1800" dirty="0"/>
              <a:t>RN:	red nucleus</a:t>
            </a:r>
          </a:p>
          <a:p>
            <a:r>
              <a:rPr lang="en-US" altLang="en-US" sz="1800" dirty="0"/>
              <a:t>VN:	vestibular nucleus</a:t>
            </a:r>
          </a:p>
          <a:p>
            <a:endParaRPr lang="en-US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6B12C8-6994-4CF6-9CB2-46016A03C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784" y="4465638"/>
            <a:ext cx="4985215" cy="2359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2759A3-C7EC-1433-ADB5-4882E9451F89}"/>
              </a:ext>
            </a:extLst>
          </p:cNvPr>
          <p:cNvSpPr txBox="1"/>
          <p:nvPr/>
        </p:nvSpPr>
        <p:spPr>
          <a:xfrm>
            <a:off x="1828800" y="5702270"/>
            <a:ext cx="19240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 on right: Haggard 200i, ‘Human </a:t>
            </a:r>
            <a:r>
              <a:rPr lang="en-US" sz="1000" dirty="0" err="1"/>
              <a:t>volistion</a:t>
            </a:r>
            <a:r>
              <a:rPr lang="en-US" sz="1000" dirty="0"/>
              <a:t>’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>
            <a:extLst>
              <a:ext uri="{FF2B5EF4-FFF2-40B4-BE49-F238E27FC236}">
                <a16:creationId xmlns:a16="http://schemas.microsoft.com/office/drawing/2014/main" id="{71DFF6FA-AAD1-5341-7AA3-2DCAD987F2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Primary motor cortex and premotor areas in the human cerebral cortex</a:t>
            </a:r>
          </a:p>
        </p:txBody>
      </p:sp>
      <p:pic>
        <p:nvPicPr>
          <p:cNvPr id="18434" name="Picture 3" descr="Diagram&#10;&#10;Description automatically generated">
            <a:extLst>
              <a:ext uri="{FF2B5EF4-FFF2-40B4-BE49-F238E27FC236}">
                <a16:creationId xmlns:a16="http://schemas.microsoft.com/office/drawing/2014/main" id="{A1E94568-CEC1-AA1A-28EE-F464FAA3A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33909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A5371B-6776-4DFD-30D1-C65A55659724}"/>
              </a:ext>
            </a:extLst>
          </p:cNvPr>
          <p:cNvSpPr txBox="1"/>
          <p:nvPr/>
        </p:nvSpPr>
        <p:spPr>
          <a:xfrm>
            <a:off x="3967163" y="1828800"/>
            <a:ext cx="5105400" cy="30464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dirty="0"/>
              <a:t>CENTRAL MOTOR PROGRAM</a:t>
            </a:r>
          </a:p>
          <a:p>
            <a:pPr>
              <a:defRPr/>
            </a:pPr>
            <a:endParaRPr lang="en-US" dirty="0"/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en-US" dirty="0"/>
              <a:t>Identification of task to perform</a:t>
            </a: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en-US" dirty="0"/>
              <a:t>Plan of action - includes translation into the motor control program</a:t>
            </a:r>
          </a:p>
          <a:p>
            <a:pPr marL="342900" indent="-342900">
              <a:buFont typeface="Wingdings" pitchFamily="2" charset="2"/>
              <a:buChar char="§"/>
              <a:defRPr/>
            </a:pPr>
            <a:r>
              <a:rPr lang="en-US" dirty="0"/>
              <a:t>Execution of the plan</a:t>
            </a:r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>
            <a:extLst>
              <a:ext uri="{FF2B5EF4-FFF2-40B4-BE49-F238E27FC236}">
                <a16:creationId xmlns:a16="http://schemas.microsoft.com/office/drawing/2014/main" id="{C56D6767-469D-11C4-DE1D-A7AED9C53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Inputs to the primary motor cortex</a:t>
            </a:r>
          </a:p>
        </p:txBody>
      </p:sp>
      <p:sp>
        <p:nvSpPr>
          <p:cNvPr id="20482" name="TextBox 3">
            <a:extLst>
              <a:ext uri="{FF2B5EF4-FFF2-40B4-BE49-F238E27FC236}">
                <a16:creationId xmlns:a16="http://schemas.microsoft.com/office/drawing/2014/main" id="{F2E0EB58-7D4A-1EC9-5A1F-13EBF35168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743200"/>
            <a:ext cx="15748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Motor Cortex</a:t>
            </a:r>
          </a:p>
          <a:p>
            <a:endParaRPr lang="en-US" altLang="en-US"/>
          </a:p>
        </p:txBody>
      </p:sp>
      <p:sp>
        <p:nvSpPr>
          <p:cNvPr id="20483" name="Rounded Rectangle 4">
            <a:extLst>
              <a:ext uri="{FF2B5EF4-FFF2-40B4-BE49-F238E27FC236}">
                <a16:creationId xmlns:a16="http://schemas.microsoft.com/office/drawing/2014/main" id="{A86B303F-CC9B-DB3C-3CB9-0CFD61D5C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90800"/>
            <a:ext cx="1219200" cy="1143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 w="25400" algn="ctr">
            <a:solidFill>
              <a:srgbClr val="00206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0484" name="Straight Arrow Connector 10">
            <a:extLst>
              <a:ext uri="{FF2B5EF4-FFF2-40B4-BE49-F238E27FC236}">
                <a16:creationId xmlns:a16="http://schemas.microsoft.com/office/drawing/2014/main" id="{8C7E36E7-F895-C79C-4247-41D2EEBFD541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2743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5" name="Straight Arrow Connector 12">
            <a:extLst>
              <a:ext uri="{FF2B5EF4-FFF2-40B4-BE49-F238E27FC236}">
                <a16:creationId xmlns:a16="http://schemas.microsoft.com/office/drawing/2014/main" id="{2F07376A-9D1F-3ABC-CAB0-D34E9AC57CFF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3505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6" name="Straight Arrow Connector 13">
            <a:extLst>
              <a:ext uri="{FF2B5EF4-FFF2-40B4-BE49-F238E27FC236}">
                <a16:creationId xmlns:a16="http://schemas.microsoft.com/office/drawing/2014/main" id="{61C7D640-F7F4-72BE-51CB-005910757609}"/>
              </a:ext>
            </a:extLst>
          </p:cNvPr>
          <p:cNvCxnSpPr>
            <a:cxnSpLocks/>
          </p:cNvCxnSpPr>
          <p:nvPr/>
        </p:nvCxnSpPr>
        <p:spPr bwMode="auto">
          <a:xfrm>
            <a:off x="1854200" y="2743200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7" name="Straight Arrow Connector 14">
            <a:extLst>
              <a:ext uri="{FF2B5EF4-FFF2-40B4-BE49-F238E27FC236}">
                <a16:creationId xmlns:a16="http://schemas.microsoft.com/office/drawing/2014/main" id="{3F27533F-7F65-AA5A-CFFE-FE4A4D388A9E}"/>
              </a:ext>
            </a:extLst>
          </p:cNvPr>
          <p:cNvCxnSpPr>
            <a:cxnSpLocks/>
          </p:cNvCxnSpPr>
          <p:nvPr/>
        </p:nvCxnSpPr>
        <p:spPr bwMode="auto">
          <a:xfrm>
            <a:off x="4044950" y="1143000"/>
            <a:ext cx="0" cy="12192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88" name="Straight Arrow Connector 16">
            <a:extLst>
              <a:ext uri="{FF2B5EF4-FFF2-40B4-BE49-F238E27FC236}">
                <a16:creationId xmlns:a16="http://schemas.microsoft.com/office/drawing/2014/main" id="{0F8CF621-6B0C-D8D3-1435-0B535EA95F6A}"/>
              </a:ext>
            </a:extLst>
          </p:cNvPr>
          <p:cNvCxnSpPr>
            <a:cxnSpLocks/>
          </p:cNvCxnSpPr>
          <p:nvPr/>
        </p:nvCxnSpPr>
        <p:spPr bwMode="auto">
          <a:xfrm>
            <a:off x="1854200" y="3525838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89" name="TextBox 17">
            <a:extLst>
              <a:ext uri="{FF2B5EF4-FFF2-40B4-BE49-F238E27FC236}">
                <a16:creationId xmlns:a16="http://schemas.microsoft.com/office/drawing/2014/main" id="{DBACCCF3-2375-1161-F6B3-CC61A7493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2513013"/>
            <a:ext cx="561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S1</a:t>
            </a:r>
          </a:p>
        </p:txBody>
      </p:sp>
      <p:sp>
        <p:nvSpPr>
          <p:cNvPr id="20490" name="TextBox 18">
            <a:extLst>
              <a:ext uri="{FF2B5EF4-FFF2-40B4-BE49-F238E27FC236}">
                <a16:creationId xmlns:a16="http://schemas.microsoft.com/office/drawing/2014/main" id="{E81CA570-6271-0CC1-9202-8920429691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3167063"/>
            <a:ext cx="16065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Brodmann</a:t>
            </a:r>
          </a:p>
          <a:p>
            <a:pPr algn="ctr"/>
            <a:r>
              <a:rPr lang="en-US" altLang="en-US"/>
              <a:t>Area 5</a:t>
            </a:r>
          </a:p>
        </p:txBody>
      </p:sp>
      <p:sp>
        <p:nvSpPr>
          <p:cNvPr id="20491" name="TextBox 19">
            <a:extLst>
              <a:ext uri="{FF2B5EF4-FFF2-40B4-BE49-F238E27FC236}">
                <a16:creationId xmlns:a16="http://schemas.microsoft.com/office/drawing/2014/main" id="{5B63FD71-5640-6066-86C8-0D77131B59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2513013"/>
            <a:ext cx="819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dPM</a:t>
            </a:r>
          </a:p>
        </p:txBody>
      </p:sp>
      <p:sp>
        <p:nvSpPr>
          <p:cNvPr id="20492" name="TextBox 20">
            <a:extLst>
              <a:ext uri="{FF2B5EF4-FFF2-40B4-BE49-F238E27FC236}">
                <a16:creationId xmlns:a16="http://schemas.microsoft.com/office/drawing/2014/main" id="{BCA4FB1D-699E-420D-C91B-842FBDFFC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3313113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vPM</a:t>
            </a:r>
          </a:p>
        </p:txBody>
      </p:sp>
      <p:sp>
        <p:nvSpPr>
          <p:cNvPr id="20493" name="TextBox 22">
            <a:extLst>
              <a:ext uri="{FF2B5EF4-FFF2-40B4-BE49-F238E27FC236}">
                <a16:creationId xmlns:a16="http://schemas.microsoft.com/office/drawing/2014/main" id="{7EED990A-5C10-F3BA-214C-BAC3E39EF3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685800"/>
            <a:ext cx="8509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SMA</a:t>
            </a:r>
          </a:p>
        </p:txBody>
      </p:sp>
      <p:sp>
        <p:nvSpPr>
          <p:cNvPr id="20494" name="TextBox 23">
            <a:extLst>
              <a:ext uri="{FF2B5EF4-FFF2-40B4-BE49-F238E27FC236}">
                <a16:creationId xmlns:a16="http://schemas.microsoft.com/office/drawing/2014/main" id="{0DDDE073-C5E2-3DEF-6634-271384B030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0" y="4800600"/>
            <a:ext cx="16843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SENSORY</a:t>
            </a:r>
          </a:p>
        </p:txBody>
      </p:sp>
      <p:sp>
        <p:nvSpPr>
          <p:cNvPr id="20495" name="TextBox 24">
            <a:extLst>
              <a:ext uri="{FF2B5EF4-FFF2-40B4-BE49-F238E27FC236}">
                <a16:creationId xmlns:a16="http://schemas.microsoft.com/office/drawing/2014/main" id="{6B7B16FE-B7A9-E4CF-CC71-031D8DBD0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050" y="1331913"/>
            <a:ext cx="13239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MOTOR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>
            <a:extLst>
              <a:ext uri="{FF2B5EF4-FFF2-40B4-BE49-F238E27FC236}">
                <a16:creationId xmlns:a16="http://schemas.microsoft.com/office/drawing/2014/main" id="{AF80062B-5BEA-DC7D-145C-9398C717C4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Roles performed</a:t>
            </a:r>
          </a:p>
        </p:txBody>
      </p:sp>
      <p:sp>
        <p:nvSpPr>
          <p:cNvPr id="21506" name="TextBox 3">
            <a:extLst>
              <a:ext uri="{FF2B5EF4-FFF2-40B4-BE49-F238E27FC236}">
                <a16:creationId xmlns:a16="http://schemas.microsoft.com/office/drawing/2014/main" id="{FCD547E5-B387-0991-6B77-7C438FE35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95600"/>
            <a:ext cx="157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Execute</a:t>
            </a:r>
          </a:p>
          <a:p>
            <a:endParaRPr lang="en-US" altLang="en-US"/>
          </a:p>
        </p:txBody>
      </p:sp>
      <p:sp>
        <p:nvSpPr>
          <p:cNvPr id="21507" name="Rounded Rectangle 4">
            <a:extLst>
              <a:ext uri="{FF2B5EF4-FFF2-40B4-BE49-F238E27FC236}">
                <a16:creationId xmlns:a16="http://schemas.microsoft.com/office/drawing/2014/main" id="{744B9DD6-83ED-3AA1-7C54-470242E55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82863"/>
            <a:ext cx="1219200" cy="1143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 w="25400" algn="ctr">
            <a:solidFill>
              <a:srgbClr val="00206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1508" name="Straight Arrow Connector 10">
            <a:extLst>
              <a:ext uri="{FF2B5EF4-FFF2-40B4-BE49-F238E27FC236}">
                <a16:creationId xmlns:a16="http://schemas.microsoft.com/office/drawing/2014/main" id="{559FD7ED-1C63-85F2-9CEB-40F64F6C5FEF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2743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09" name="Straight Arrow Connector 12">
            <a:extLst>
              <a:ext uri="{FF2B5EF4-FFF2-40B4-BE49-F238E27FC236}">
                <a16:creationId xmlns:a16="http://schemas.microsoft.com/office/drawing/2014/main" id="{D4C0B46B-E37E-FB75-2DA1-F73931EB3A33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3505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0" name="Straight Arrow Connector 13">
            <a:extLst>
              <a:ext uri="{FF2B5EF4-FFF2-40B4-BE49-F238E27FC236}">
                <a16:creationId xmlns:a16="http://schemas.microsoft.com/office/drawing/2014/main" id="{729993D0-AA33-D323-F0FE-2091C38FE545}"/>
              </a:ext>
            </a:extLst>
          </p:cNvPr>
          <p:cNvCxnSpPr>
            <a:cxnSpLocks/>
          </p:cNvCxnSpPr>
          <p:nvPr/>
        </p:nvCxnSpPr>
        <p:spPr bwMode="auto">
          <a:xfrm>
            <a:off x="1854200" y="2743200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Straight Arrow Connector 14">
            <a:extLst>
              <a:ext uri="{FF2B5EF4-FFF2-40B4-BE49-F238E27FC236}">
                <a16:creationId xmlns:a16="http://schemas.microsoft.com/office/drawing/2014/main" id="{FB1EC4A8-96D9-3714-87F1-53D768450BDB}"/>
              </a:ext>
            </a:extLst>
          </p:cNvPr>
          <p:cNvCxnSpPr>
            <a:cxnSpLocks/>
          </p:cNvCxnSpPr>
          <p:nvPr/>
        </p:nvCxnSpPr>
        <p:spPr bwMode="auto">
          <a:xfrm>
            <a:off x="4044950" y="1143000"/>
            <a:ext cx="0" cy="12192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2" name="Straight Arrow Connector 16">
            <a:extLst>
              <a:ext uri="{FF2B5EF4-FFF2-40B4-BE49-F238E27FC236}">
                <a16:creationId xmlns:a16="http://schemas.microsoft.com/office/drawing/2014/main" id="{489177A0-31C3-5740-0329-81DFB0D62684}"/>
              </a:ext>
            </a:extLst>
          </p:cNvPr>
          <p:cNvCxnSpPr>
            <a:cxnSpLocks/>
          </p:cNvCxnSpPr>
          <p:nvPr/>
        </p:nvCxnSpPr>
        <p:spPr bwMode="auto">
          <a:xfrm>
            <a:off x="1854200" y="3525838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3" name="TextBox 17">
            <a:extLst>
              <a:ext uri="{FF2B5EF4-FFF2-40B4-BE49-F238E27FC236}">
                <a16:creationId xmlns:a16="http://schemas.microsoft.com/office/drawing/2014/main" id="{6223ECD0-25C3-6B45-B8A9-5F7CB97C2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2525713"/>
            <a:ext cx="2235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Identification of the action to perform</a:t>
            </a:r>
          </a:p>
        </p:txBody>
      </p:sp>
      <p:sp>
        <p:nvSpPr>
          <p:cNvPr id="21514" name="TextBox 2">
            <a:extLst>
              <a:ext uri="{FF2B5EF4-FFF2-40B4-BE49-F238E27FC236}">
                <a16:creationId xmlns:a16="http://schemas.microsoft.com/office/drawing/2014/main" id="{5DE0D2AF-9E97-E691-5171-ECD5817894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1658938"/>
            <a:ext cx="2051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Plan of action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7DDE71B6-D9B2-EA9E-A432-9F1FC8D66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Roles performed</a:t>
            </a:r>
          </a:p>
        </p:txBody>
      </p:sp>
      <p:sp>
        <p:nvSpPr>
          <p:cNvPr id="22530" name="TextBox 3">
            <a:extLst>
              <a:ext uri="{FF2B5EF4-FFF2-40B4-BE49-F238E27FC236}">
                <a16:creationId xmlns:a16="http://schemas.microsoft.com/office/drawing/2014/main" id="{F63C8849-B8FD-8C51-E0E6-7E9796757F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2895600"/>
            <a:ext cx="15748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Execute</a:t>
            </a:r>
          </a:p>
          <a:p>
            <a:endParaRPr lang="en-US" altLang="en-US"/>
          </a:p>
        </p:txBody>
      </p:sp>
      <p:sp>
        <p:nvSpPr>
          <p:cNvPr id="22531" name="Rounded Rectangle 4">
            <a:extLst>
              <a:ext uri="{FF2B5EF4-FFF2-40B4-BE49-F238E27FC236}">
                <a16:creationId xmlns:a16="http://schemas.microsoft.com/office/drawing/2014/main" id="{88FA69C2-4A81-8A98-F742-949A8B4D9B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2582863"/>
            <a:ext cx="1219200" cy="1143000"/>
          </a:xfrm>
          <a:prstGeom prst="roundRect">
            <a:avLst>
              <a:gd name="adj" fmla="val 16667"/>
            </a:avLst>
          </a:prstGeom>
          <a:solidFill>
            <a:schemeClr val="accent1">
              <a:alpha val="20000"/>
            </a:schemeClr>
          </a:solidFill>
          <a:ln w="25400" algn="ctr">
            <a:solidFill>
              <a:srgbClr val="002060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22532" name="Straight Arrow Connector 10">
            <a:extLst>
              <a:ext uri="{FF2B5EF4-FFF2-40B4-BE49-F238E27FC236}">
                <a16:creationId xmlns:a16="http://schemas.microsoft.com/office/drawing/2014/main" id="{D6BAAF90-3D36-8269-E3C4-93F16BA0741E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2743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3" name="Straight Arrow Connector 12">
            <a:extLst>
              <a:ext uri="{FF2B5EF4-FFF2-40B4-BE49-F238E27FC236}">
                <a16:creationId xmlns:a16="http://schemas.microsoft.com/office/drawing/2014/main" id="{CD6F9144-3BBC-9145-5E46-BAA3FC80F871}"/>
              </a:ext>
            </a:extLst>
          </p:cNvPr>
          <p:cNvCxnSpPr>
            <a:cxnSpLocks/>
          </p:cNvCxnSpPr>
          <p:nvPr/>
        </p:nvCxnSpPr>
        <p:spPr bwMode="auto">
          <a:xfrm flipH="1">
            <a:off x="4851400" y="3505200"/>
            <a:ext cx="17018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4" name="Straight Arrow Connector 13">
            <a:extLst>
              <a:ext uri="{FF2B5EF4-FFF2-40B4-BE49-F238E27FC236}">
                <a16:creationId xmlns:a16="http://schemas.microsoft.com/office/drawing/2014/main" id="{8EC3FA8B-C2E7-786F-55FC-481A688851B6}"/>
              </a:ext>
            </a:extLst>
          </p:cNvPr>
          <p:cNvCxnSpPr>
            <a:cxnSpLocks/>
          </p:cNvCxnSpPr>
          <p:nvPr/>
        </p:nvCxnSpPr>
        <p:spPr bwMode="auto">
          <a:xfrm>
            <a:off x="1854200" y="2743200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5" name="Straight Arrow Connector 14">
            <a:extLst>
              <a:ext uri="{FF2B5EF4-FFF2-40B4-BE49-F238E27FC236}">
                <a16:creationId xmlns:a16="http://schemas.microsoft.com/office/drawing/2014/main" id="{7B9264DB-C0C3-5CA5-0FC9-9EAC00F1F57C}"/>
              </a:ext>
            </a:extLst>
          </p:cNvPr>
          <p:cNvCxnSpPr>
            <a:cxnSpLocks/>
          </p:cNvCxnSpPr>
          <p:nvPr/>
        </p:nvCxnSpPr>
        <p:spPr bwMode="auto">
          <a:xfrm>
            <a:off x="4044950" y="1143000"/>
            <a:ext cx="0" cy="121920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36" name="Straight Arrow Connector 16">
            <a:extLst>
              <a:ext uri="{FF2B5EF4-FFF2-40B4-BE49-F238E27FC236}">
                <a16:creationId xmlns:a16="http://schemas.microsoft.com/office/drawing/2014/main" id="{4E05D99E-D562-4D6F-A609-2626A1FF7969}"/>
              </a:ext>
            </a:extLst>
          </p:cNvPr>
          <p:cNvCxnSpPr>
            <a:cxnSpLocks/>
          </p:cNvCxnSpPr>
          <p:nvPr/>
        </p:nvCxnSpPr>
        <p:spPr bwMode="auto">
          <a:xfrm>
            <a:off x="1854200" y="3525838"/>
            <a:ext cx="1422400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37" name="TextBox 17">
            <a:extLst>
              <a:ext uri="{FF2B5EF4-FFF2-40B4-BE49-F238E27FC236}">
                <a16:creationId xmlns:a16="http://schemas.microsoft.com/office/drawing/2014/main" id="{1F2FD43E-0C4D-22BE-FD71-0633EECD6D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400" y="2525713"/>
            <a:ext cx="22352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Identification of the action to perform</a:t>
            </a:r>
          </a:p>
        </p:txBody>
      </p:sp>
      <p:sp>
        <p:nvSpPr>
          <p:cNvPr id="22538" name="TextBox 2">
            <a:extLst>
              <a:ext uri="{FF2B5EF4-FFF2-40B4-BE49-F238E27FC236}">
                <a16:creationId xmlns:a16="http://schemas.microsoft.com/office/drawing/2014/main" id="{5DD8243E-2224-15DE-94F5-1B4E8112A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550" y="1658938"/>
            <a:ext cx="20510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Plan of action</a:t>
            </a:r>
          </a:p>
        </p:txBody>
      </p:sp>
      <p:sp>
        <p:nvSpPr>
          <p:cNvPr id="22539" name="Down Arrow 5">
            <a:extLst>
              <a:ext uri="{FF2B5EF4-FFF2-40B4-BE49-F238E27FC236}">
                <a16:creationId xmlns:a16="http://schemas.microsoft.com/office/drawing/2014/main" id="{7A4AB4E3-A477-774D-0E64-B783B3E1D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713" y="4075113"/>
            <a:ext cx="485775" cy="979487"/>
          </a:xfrm>
          <a:prstGeom prst="downArrow">
            <a:avLst>
              <a:gd name="adj1" fmla="val 50000"/>
              <a:gd name="adj2" fmla="val 499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2540" name="TextBox 6">
            <a:extLst>
              <a:ext uri="{FF2B5EF4-FFF2-40B4-BE49-F238E27FC236}">
                <a16:creationId xmlns:a16="http://schemas.microsoft.com/office/drawing/2014/main" id="{9E69E0ED-B65B-05A9-3907-F172A24D99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5713" y="5467350"/>
            <a:ext cx="30257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Motor control signals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">
            <a:extLst>
              <a:ext uri="{FF2B5EF4-FFF2-40B4-BE49-F238E27FC236}">
                <a16:creationId xmlns:a16="http://schemas.microsoft.com/office/drawing/2014/main" id="{1138C855-3B31-E39F-7554-C0CF66EEEB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Cytoarchitectonic appearance of the primary motor cortex in the human brain</a:t>
            </a:r>
          </a:p>
        </p:txBody>
      </p:sp>
      <p:pic>
        <p:nvPicPr>
          <p:cNvPr id="23554" name="Picture 2" descr="Diagram&#10;&#10;Description automatically generated">
            <a:extLst>
              <a:ext uri="{FF2B5EF4-FFF2-40B4-BE49-F238E27FC236}">
                <a16:creationId xmlns:a16="http://schemas.microsoft.com/office/drawing/2014/main" id="{E4C82917-D2C7-A2EA-490B-1114A6561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387350"/>
            <a:ext cx="4267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B895C620-55F5-4CAD-C00C-FBB100F73F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Topographic map of movement in the primary motor cortex</a:t>
            </a:r>
          </a:p>
        </p:txBody>
      </p:sp>
      <p:pic>
        <p:nvPicPr>
          <p:cNvPr id="25602" name="Picture 2" descr="Diagram&#10;&#10;Description automatically generated">
            <a:extLst>
              <a:ext uri="{FF2B5EF4-FFF2-40B4-BE49-F238E27FC236}">
                <a16:creationId xmlns:a16="http://schemas.microsoft.com/office/drawing/2014/main" id="{496611A2-3C17-D95D-9AF0-40B7D679C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514350"/>
            <a:ext cx="5715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426</Words>
  <Application>Microsoft Macintosh PowerPoint</Application>
  <PresentationFormat>On-screen Show (4:3)</PresentationFormat>
  <Paragraphs>97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ＭＳ Ｐゴシック</vt:lpstr>
      <vt:lpstr>Times</vt:lpstr>
      <vt:lpstr>Wingdings</vt:lpstr>
      <vt:lpstr>Calibri</vt:lpstr>
      <vt:lpstr>Blank Presentation</vt:lpstr>
      <vt:lpstr>PowerPoint Presentation</vt:lpstr>
      <vt:lpstr>PowerPoint Presentation</vt:lpstr>
      <vt:lpstr>PowerPoint Presentation</vt:lpstr>
      <vt:lpstr>Primary motor cortex and premotor areas in the human cerebral cortex</vt:lpstr>
      <vt:lpstr>Inputs to the primary motor cortex</vt:lpstr>
      <vt:lpstr>Roles performed</vt:lpstr>
      <vt:lpstr>Roles performed</vt:lpstr>
      <vt:lpstr>Cytoarchitectonic appearance of the primary motor cortex in the human brain</vt:lpstr>
      <vt:lpstr>Topographic map of movement in the primary motor cortex</vt:lpstr>
      <vt:lpstr>Patterns of facial weakness and their importance for localizing neurological injury</vt:lpstr>
      <vt:lpstr>The influence of single cortical upper motor neurons on muscle activity</vt:lpstr>
      <vt:lpstr>Purposeful movements of the contralateral arm and hand in a macaque monkey</vt:lpstr>
      <vt:lpstr>What do motor maps represent?</vt:lpstr>
      <vt:lpstr>Directional tuning of an upper motor neuron in the primary motor cortex</vt:lpstr>
      <vt:lpstr>Divisions of the motor cortex in the macaque monkey brain</vt:lpstr>
      <vt:lpstr>Inputs to the premotor cortex</vt:lpstr>
      <vt:lpstr>Mirror motor neuron activity in a ventral-anterior sector of the lateral premotor cortex</vt:lpstr>
      <vt:lpstr>Descending projections from the brainstem to the spinal cord</vt:lpstr>
      <vt:lpstr>Descending projections from the brainstem to the spinal cord</vt:lpstr>
      <vt:lpstr>Location of the reticular formation</vt:lpstr>
      <vt:lpstr>Anticipatory maintenance of body posture</vt:lpstr>
      <vt:lpstr>Feedforward and feedback mechanisms of postural control</vt:lpstr>
      <vt:lpstr>Indirect pathways from the motor cortex to the spinal cord</vt:lpstr>
      <vt:lpstr>The Babinski sign</vt:lpstr>
      <vt:lpstr>PowerPoint Presentation</vt:lpstr>
    </vt:vector>
  </TitlesOfParts>
  <Manager>Sumanas, Inc.</Manager>
  <Company>Sinauer Associates,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Neuroscience 5e</dc:title>
  <dc:creator>Sinauer Associates, Inc.</dc:creator>
  <cp:lastModifiedBy>Malcolm Angus MacIver</cp:lastModifiedBy>
  <cp:revision>155</cp:revision>
  <cp:lastPrinted>2019-11-18T15:27:54Z</cp:lastPrinted>
  <dcterms:created xsi:type="dcterms:W3CDTF">2002-12-24T01:08:46Z</dcterms:created>
  <dcterms:modified xsi:type="dcterms:W3CDTF">2022-11-21T19:15:52Z</dcterms:modified>
</cp:coreProperties>
</file>